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8" r:id="rId8"/>
    <p:sldId id="269" r:id="rId9"/>
    <p:sldId id="270" r:id="rId10"/>
    <p:sldId id="271" r:id="rId11"/>
    <p:sldId id="272" r:id="rId12"/>
    <p:sldId id="266" r:id="rId13"/>
    <p:sldId id="267" r:id="rId14"/>
    <p:sldId id="262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9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97F92B8-A038-44A7-B85F-B96241BB52DB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168A1AB-5EF1-4040-A4C7-A9EE96BE3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92B8-A038-44A7-B85F-B96241BB52DB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A1AB-5EF1-4040-A4C7-A9EE96BE3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92B8-A038-44A7-B85F-B96241BB52DB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A1AB-5EF1-4040-A4C7-A9EE96BE3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92B8-A038-44A7-B85F-B96241BB52DB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A1AB-5EF1-4040-A4C7-A9EE96BE3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92B8-A038-44A7-B85F-B96241BB52DB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A1AB-5EF1-4040-A4C7-A9EE96BE3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92B8-A038-44A7-B85F-B96241BB52DB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A1AB-5EF1-4040-A4C7-A9EE96BE3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97F92B8-A038-44A7-B85F-B96241BB52DB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68A1AB-5EF1-4040-A4C7-A9EE96BE37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97F92B8-A038-44A7-B85F-B96241BB52DB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168A1AB-5EF1-4040-A4C7-A9EE96BE3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92B8-A038-44A7-B85F-B96241BB52DB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A1AB-5EF1-4040-A4C7-A9EE96BE3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92B8-A038-44A7-B85F-B96241BB52DB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A1AB-5EF1-4040-A4C7-A9EE96BE3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92B8-A038-44A7-B85F-B96241BB52DB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A1AB-5EF1-4040-A4C7-A9EE96BE3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97F92B8-A038-44A7-B85F-B96241BB52DB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168A1AB-5EF1-4040-A4C7-A9EE96BE3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4.6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Derivative in Graphing and Applications:  </a:t>
            </a:r>
            <a:r>
              <a:rPr lang="en-US" smtClean="0"/>
              <a:t>“Rectilinear Motion”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Speeding Up and Slowing Down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particle with negative velocity is speeding up when its acceleration is negative </a:t>
            </a:r>
            <a:r>
              <a:rPr lang="en-US" dirty="0" smtClean="0"/>
              <a:t>(it is getting “more negative, faster”).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Likewise, a particle with negative velocity is slowing down when its acceleration is positive.</a:t>
            </a:r>
          </a:p>
          <a:p>
            <a:endParaRPr lang="en-US" dirty="0"/>
          </a:p>
          <a:p>
            <a:r>
              <a:rPr lang="en-US" dirty="0" smtClean="0"/>
              <a:t>I find it easiest to </a:t>
            </a:r>
            <a:r>
              <a:rPr lang="en-US" dirty="0" smtClean="0">
                <a:solidFill>
                  <a:srgbClr val="FF0000"/>
                </a:solidFill>
              </a:rPr>
              <a:t>make a number line and label where the velocity and acceleration are positive, negative, and zero </a:t>
            </a:r>
            <a:r>
              <a:rPr lang="en-US" dirty="0" smtClean="0"/>
              <a:t>(see next few slides).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892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Suppose that the position function of a particle moving on a coordinate line is given by </a:t>
            </a:r>
          </a:p>
          <a:p>
            <a:pPr marL="109728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s(t) </a:t>
            </a:r>
            <a:r>
              <a:rPr lang="en-US" sz="2400" dirty="0"/>
              <a:t>= </a:t>
            </a:r>
            <a:r>
              <a:rPr lang="en-US" sz="2400" dirty="0" smtClean="0"/>
              <a:t>2t </a:t>
            </a:r>
            <a:r>
              <a:rPr lang="en-US" sz="2400" baseline="30000" dirty="0"/>
              <a:t>3</a:t>
            </a:r>
            <a:r>
              <a:rPr lang="en-US" sz="2400" dirty="0"/>
              <a:t> – </a:t>
            </a:r>
            <a:r>
              <a:rPr lang="en-US" sz="2400" dirty="0" smtClean="0"/>
              <a:t>21t 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+ 60t + 3.  </a:t>
            </a:r>
          </a:p>
          <a:p>
            <a:pPr marL="109728" indent="0">
              <a:buNone/>
            </a:pPr>
            <a:r>
              <a:rPr lang="en-US" sz="2400" dirty="0" smtClean="0"/>
              <a:t>Analyze the motion of the particle for time [0,3].</a:t>
            </a:r>
          </a:p>
          <a:p>
            <a:r>
              <a:rPr lang="en-US" sz="2400" u="sng" dirty="0" smtClean="0"/>
              <a:t>Solution:</a:t>
            </a:r>
          </a:p>
          <a:p>
            <a:r>
              <a:rPr lang="en-US" sz="2200" dirty="0" smtClean="0"/>
              <a:t>v(t) = s ‘ (t) = 6t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- 42t </a:t>
            </a:r>
            <a:r>
              <a:rPr lang="en-US" sz="2200" dirty="0"/>
              <a:t>+ </a:t>
            </a:r>
            <a:r>
              <a:rPr lang="en-US" sz="2200" dirty="0" smtClean="0"/>
              <a:t>60 = 6(t-2)(t-5)</a:t>
            </a:r>
          </a:p>
          <a:p>
            <a:r>
              <a:rPr lang="en-US" sz="2200" dirty="0" smtClean="0"/>
              <a:t>a(t) = v ‘ (t) = s “ (t) = 12t – 42 = 12(t-(7/2))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Set both v(t) and a(t) = 0 and solve for t to start your number line.</a:t>
            </a:r>
          </a:p>
          <a:p>
            <a:r>
              <a:rPr lang="en-US" sz="2200" dirty="0" smtClean="0"/>
              <a:t>Put zeroes accordingly on each number line to represent those solutions.</a:t>
            </a:r>
          </a:p>
          <a:p>
            <a:r>
              <a:rPr lang="en-US" sz="2200" dirty="0" smtClean="0"/>
              <a:t>Next, test intervals and put +/- along line.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6421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***Sign Analysis of Velocity and Acceleration Functions***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The velocity function is moving in the positive direction for time [0,2), stops momentarily at time t=2, moves in the negative direction for time (2,5), stops momentarily at time t=5, and then moves in the positive direction thereafter.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Analyze acceleration using a similar procedure.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Where the signs are the </a:t>
            </a:r>
            <a:r>
              <a:rPr lang="en-US" sz="2000" dirty="0" smtClean="0">
                <a:solidFill>
                  <a:srgbClr val="00B050"/>
                </a:solidFill>
              </a:rPr>
              <a:t>same, the particle is speeding up </a:t>
            </a:r>
            <a:r>
              <a:rPr lang="en-US" sz="2000" dirty="0" smtClean="0">
                <a:solidFill>
                  <a:srgbClr val="FF0000"/>
                </a:solidFill>
              </a:rPr>
              <a:t>and where the </a:t>
            </a:r>
            <a:r>
              <a:rPr lang="en-US" sz="2000" dirty="0" smtClean="0">
                <a:solidFill>
                  <a:srgbClr val="FF33CC"/>
                </a:solidFill>
              </a:rPr>
              <a:t>signs are different, the particle is slowing down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4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4" y="3429000"/>
            <a:ext cx="7239000" cy="207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-Point Star 6"/>
          <p:cNvSpPr/>
          <p:nvPr/>
        </p:nvSpPr>
        <p:spPr>
          <a:xfrm>
            <a:off x="7239000" y="5105400"/>
            <a:ext cx="381000" cy="304800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130014" y="51816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324574" y="5105400"/>
            <a:ext cx="247426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066800" y="5181600"/>
            <a:ext cx="381000" cy="1524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276600" y="5181600"/>
            <a:ext cx="304800" cy="1524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47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 need to be able to draw schematic representations like this for these problems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8874631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403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Motion 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75" y="2249488"/>
            <a:ext cx="5555849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Disneyland with Nephews</a:t>
            </a:r>
          </a:p>
        </p:txBody>
      </p:sp>
      <p:pic>
        <p:nvPicPr>
          <p:cNvPr id="4" name="Picture 2" descr="C:\Users\dlewis\AppData\Local\Microsoft\Windows\Temporary Internet Files\Content.Outlook\B2XPJWPL\debs phone$IMAG01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5285125" cy="316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544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graphics are attributed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Calculus,10/E</a:t>
            </a:r>
            <a:r>
              <a:rPr lang="en-US" dirty="0" smtClean="0"/>
              <a:t> by Howard Anton, </a:t>
            </a:r>
            <a:r>
              <a:rPr lang="en-US" dirty="0" err="1" smtClean="0"/>
              <a:t>Irl</a:t>
            </a:r>
            <a:r>
              <a:rPr lang="en-US" dirty="0" smtClean="0"/>
              <a:t> </a:t>
            </a:r>
            <a:r>
              <a:rPr lang="en-US" dirty="0" err="1" smtClean="0"/>
              <a:t>Bivens</a:t>
            </a:r>
            <a:r>
              <a:rPr lang="en-US" dirty="0" smtClean="0"/>
              <a:t>, and Stephen Davis</a:t>
            </a:r>
            <a:br>
              <a:rPr lang="en-US" dirty="0" smtClean="0"/>
            </a:br>
            <a:r>
              <a:rPr lang="en-US" dirty="0" smtClean="0"/>
              <a:t>Copyright © 2009 by John Wiley &amp; Sons, Inc.  All rights reserved.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from section 2.1 that a particle that can move in </a:t>
            </a:r>
            <a:r>
              <a:rPr lang="en-US" dirty="0" smtClean="0">
                <a:solidFill>
                  <a:srgbClr val="FF0000"/>
                </a:solidFill>
              </a:rPr>
              <a:t>either direction along a coordinate line </a:t>
            </a:r>
            <a:r>
              <a:rPr lang="en-US" dirty="0" smtClean="0"/>
              <a:t>is said to be in </a:t>
            </a:r>
            <a:r>
              <a:rPr lang="en-US" dirty="0" smtClean="0">
                <a:solidFill>
                  <a:srgbClr val="FF0000"/>
                </a:solidFill>
              </a:rPr>
              <a:t>rectilinear motion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line might be an x-axis, y-axis, or an axis inclined at some angle, therefore, we will call it a </a:t>
            </a:r>
            <a:r>
              <a:rPr lang="en-US" dirty="0" smtClean="0">
                <a:solidFill>
                  <a:srgbClr val="FF0000"/>
                </a:solidFill>
              </a:rPr>
              <a:t>general “s-axis”.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Often when discussing rectilinear motion, we will convert from a position vs. time curve (above right) to just a position graph with the times labeled (below) to help us determine more information.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On the position vs. time curve, the leftmost point is (0,-3) which is where we got the first point on the other graph:  at time zero, the position is -3.</a:t>
            </a:r>
          </a:p>
          <a:p>
            <a:r>
              <a:rPr lang="en-US" sz="2000" dirty="0"/>
              <a:t>On the position vs. time curve, the </a:t>
            </a:r>
            <a:r>
              <a:rPr lang="en-US" sz="2000" dirty="0" smtClean="0"/>
              <a:t>absolute maximum is (4,3) </a:t>
            </a:r>
            <a:r>
              <a:rPr lang="en-US" sz="2000" dirty="0"/>
              <a:t>which is where we got the </a:t>
            </a:r>
            <a:r>
              <a:rPr lang="en-US" sz="2000" dirty="0" smtClean="0"/>
              <a:t>second </a:t>
            </a:r>
            <a:r>
              <a:rPr lang="en-US" sz="2000" dirty="0"/>
              <a:t>point on the other graph:  at time </a:t>
            </a:r>
            <a:r>
              <a:rPr lang="en-US" sz="2000" dirty="0" smtClean="0"/>
              <a:t>4, </a:t>
            </a:r>
            <a:r>
              <a:rPr lang="en-US" sz="2000" dirty="0"/>
              <a:t>the position is </a:t>
            </a:r>
            <a:r>
              <a:rPr lang="en-US" sz="2000" dirty="0" smtClean="0"/>
              <a:t>3.</a:t>
            </a:r>
          </a:p>
          <a:p>
            <a:r>
              <a:rPr lang="en-US" sz="2000" dirty="0" smtClean="0"/>
              <a:t>After time 7, the particle stays in the same position at -1.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"/>
            <a:ext cx="277420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3162300"/>
            <a:ext cx="538628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Velocity and Speed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sz="2400" dirty="0" smtClean="0"/>
                  <a:t>As we have already discussed, instantaneous velocity is the derivative of the position function:</a:t>
                </a:r>
              </a:p>
              <a:p>
                <a:pPr marL="411480" lvl="1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v(t) = s’ (t) = ds/</a:t>
                </a:r>
                <a:r>
                  <a:rPr lang="en-US" sz="2400" dirty="0" err="1" smtClean="0"/>
                  <a:t>dt</a:t>
                </a:r>
                <a:endParaRPr lang="en-US" sz="2400" dirty="0" smtClean="0"/>
              </a:p>
              <a:p>
                <a:r>
                  <a:rPr lang="en-US" sz="2400" dirty="0" smtClean="0"/>
                  <a:t>The sign of the velocity tells which way the particle is moving.</a:t>
                </a:r>
              </a:p>
              <a:p>
                <a:pPr lvl="1"/>
                <a:r>
                  <a:rPr lang="en-US" sz="2400" dirty="0" smtClean="0"/>
                  <a:t>+v(t) means that the position is increasing with time</a:t>
                </a:r>
              </a:p>
              <a:p>
                <a:pPr lvl="1"/>
                <a:r>
                  <a:rPr lang="en-US" sz="2400" dirty="0" smtClean="0"/>
                  <a:t>-v(t) means that the position is decreasing with time</a:t>
                </a:r>
              </a:p>
              <a:p>
                <a:pPr lvl="1"/>
                <a:r>
                  <a:rPr lang="en-US" sz="2400" dirty="0" smtClean="0"/>
                  <a:t>v(t) = 0 means that the particle has momentarily  stopped</a:t>
                </a:r>
              </a:p>
              <a:p>
                <a:r>
                  <a:rPr lang="en-US" dirty="0" smtClean="0"/>
                  <a:t>Please remember that there is a difference between velocity and speed: 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velocity has a direction and speed does not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Therefore,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speed 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𝑣𝑒𝑙𝑜𝑐𝑖𝑡𝑦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845" b="-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2249424"/>
                <a:ext cx="4724400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 smtClean="0"/>
                  <a:t>Let s(t) = t </a:t>
                </a:r>
                <a:r>
                  <a:rPr lang="en-US" sz="2400" baseline="30000" dirty="0" smtClean="0"/>
                  <a:t>3</a:t>
                </a:r>
                <a:r>
                  <a:rPr lang="en-US" sz="2400" dirty="0" smtClean="0"/>
                  <a:t> – 6t </a:t>
                </a:r>
                <a:r>
                  <a:rPr lang="en-US" sz="2400" baseline="30000" dirty="0" smtClean="0"/>
                  <a:t>2</a:t>
                </a:r>
                <a:r>
                  <a:rPr lang="en-US" sz="2400" dirty="0" smtClean="0"/>
                  <a:t> be the position function of a particle moving along an s-axis, where s is in meters and t is in seconds.  Find the velocity and speed functions, and show the graphs of position, velocity, and speed versus tim</a:t>
                </a:r>
                <a:r>
                  <a:rPr lang="en-US" sz="2400" dirty="0" smtClean="0"/>
                  <a:t>e.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v(t) = s ‘ (t) = 3t 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-12t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Remember: 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speed  </a:t>
                </a:r>
                <a:r>
                  <a:rPr lang="en-US" sz="2400" dirty="0">
                    <a:solidFill>
                      <a:srgbClr val="00B050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𝑣𝑒𝑙𝑜𝑐𝑖𝑡𝑦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2249424"/>
                <a:ext cx="4724400" cy="4525963"/>
              </a:xfrm>
              <a:blipFill rotWithShape="1">
                <a:blip r:embed="rId2"/>
                <a:stretch>
                  <a:fillRect t="-1887" r="-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"/>
            <a:ext cx="3210986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94281"/>
            <a:ext cx="277011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065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we have </a:t>
            </a:r>
            <a:r>
              <a:rPr lang="en-US" dirty="0" smtClean="0"/>
              <a:t>also already </a:t>
            </a:r>
            <a:r>
              <a:rPr lang="en-US" dirty="0"/>
              <a:t>discussed, </a:t>
            </a:r>
            <a:r>
              <a:rPr lang="en-US" dirty="0" smtClean="0"/>
              <a:t>the rate at which instantaneous </a:t>
            </a:r>
            <a:r>
              <a:rPr lang="en-US" dirty="0"/>
              <a:t>velocity </a:t>
            </a:r>
            <a:r>
              <a:rPr lang="en-US" dirty="0" smtClean="0"/>
              <a:t>of a particle changes with time is called its instantaneous acceleration which is the derivative of velocity: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lvl="1"/>
            <a:r>
              <a:rPr lang="en-US" sz="2400" dirty="0" smtClean="0"/>
              <a:t>a(t) = v’ (t) = dv/</a:t>
            </a:r>
            <a:r>
              <a:rPr lang="en-US" sz="2400" dirty="0" err="1" smtClean="0"/>
              <a:t>dt</a:t>
            </a:r>
            <a:r>
              <a:rPr lang="en-US" sz="2400" dirty="0" smtClean="0"/>
              <a:t> 	OR	a(t</a:t>
            </a:r>
            <a:r>
              <a:rPr lang="en-US" sz="2400" dirty="0"/>
              <a:t>) = s</a:t>
            </a:r>
            <a:r>
              <a:rPr lang="en-US" sz="2400" dirty="0" smtClean="0"/>
              <a:t>’’ </a:t>
            </a:r>
            <a:r>
              <a:rPr lang="en-US" sz="2400" dirty="0"/>
              <a:t>(t) = </a:t>
            </a:r>
            <a:r>
              <a:rPr lang="en-US" sz="2400" dirty="0" smtClean="0"/>
              <a:t>d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s/dt</a:t>
            </a:r>
            <a:r>
              <a:rPr lang="en-US" sz="2400" baseline="30000" dirty="0" smtClean="0"/>
              <a:t>2</a:t>
            </a:r>
            <a:endParaRPr lang="en-US" sz="2400" baseline="30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366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Continued with 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Using the same position function from the </a:t>
            </a:r>
            <a:r>
              <a:rPr lang="en-US" sz="2400" dirty="0"/>
              <a:t>previous example: s(t) = t </a:t>
            </a:r>
            <a:r>
              <a:rPr lang="en-US" sz="2400" baseline="30000" dirty="0"/>
              <a:t>3</a:t>
            </a:r>
            <a:r>
              <a:rPr lang="en-US" sz="2400" dirty="0"/>
              <a:t> – 6t 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dirty="0" smtClean="0"/>
              <a:t>, find the acceleration function a(t), and show the graph of acceleration versus time.</a:t>
            </a:r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dirty="0"/>
              <a:t>We found </a:t>
            </a:r>
            <a:r>
              <a:rPr lang="en-US" sz="2400" dirty="0" smtClean="0"/>
              <a:t>velocity = v(t</a:t>
            </a:r>
            <a:r>
              <a:rPr lang="en-US" sz="2400" dirty="0"/>
              <a:t>) = s ‘ (t) = 3t </a:t>
            </a:r>
            <a:r>
              <a:rPr lang="en-US" sz="2400" baseline="30000" dirty="0"/>
              <a:t>2</a:t>
            </a:r>
            <a:r>
              <a:rPr lang="en-US" sz="2400" dirty="0"/>
              <a:t> -</a:t>
            </a:r>
            <a:r>
              <a:rPr lang="en-US" sz="2400" dirty="0" smtClean="0"/>
              <a:t>12t</a:t>
            </a:r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dirty="0" smtClean="0"/>
              <a:t>Acceleration = a(t) = v ‘ (t) = s” (t) </a:t>
            </a:r>
          </a:p>
          <a:p>
            <a:pPr marL="109728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      = 6t – 12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187" y="4459661"/>
            <a:ext cx="3473229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588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Speeding Up and Slowing Down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will say that a particle in rectilinear motion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speeding up when its speed is increasing and slowing down when its speed is decreasing </a:t>
                </a:r>
                <a:r>
                  <a:rPr lang="en-US" dirty="0" smtClean="0"/>
                  <a:t>(which sounds obvious).</a:t>
                </a:r>
              </a:p>
              <a:p>
                <a:r>
                  <a:rPr lang="en-US" dirty="0" smtClean="0"/>
                  <a:t>The fact that </a:t>
                </a:r>
                <a:r>
                  <a:rPr lang="en-US" dirty="0">
                    <a:solidFill>
                      <a:srgbClr val="00B050"/>
                    </a:solidFill>
                  </a:rPr>
                  <a:t>speed 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𝑣𝑒𝑙𝑜𝑐𝑖𝑡𝑦</m:t>
                        </m:r>
                      </m:e>
                    </m:d>
                  </m:oMath>
                </a14:m>
                <a:r>
                  <a:rPr lang="en-US" dirty="0" smtClean="0"/>
                  <a:t> makes this determination a little more challenging due to the absolute value.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10200"/>
            <a:ext cx="8229600" cy="111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5840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196</TotalTime>
  <Words>682</Words>
  <Application>Microsoft Office PowerPoint</Application>
  <PresentationFormat>On-screen Show (4:3)</PresentationFormat>
  <Paragraphs>86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Urban</vt:lpstr>
      <vt:lpstr>Section 4.6</vt:lpstr>
      <vt:lpstr>All graphics are attributed to:</vt:lpstr>
      <vt:lpstr>Introduction</vt:lpstr>
      <vt:lpstr>Example</vt:lpstr>
      <vt:lpstr>Velocity and Speed</vt:lpstr>
      <vt:lpstr>Example</vt:lpstr>
      <vt:lpstr>Acceleration</vt:lpstr>
      <vt:lpstr>Example Continued with Acceleration</vt:lpstr>
      <vt:lpstr>Speeding Up and Slowing Down</vt:lpstr>
      <vt:lpstr>Speeding Up and Slowing Down con’t</vt:lpstr>
      <vt:lpstr>Example </vt:lpstr>
      <vt:lpstr>***Sign Analysis of Velocity and Acceleration Functions***</vt:lpstr>
      <vt:lpstr>You need to be able to draw schematic representations like this for these problems.</vt:lpstr>
      <vt:lpstr>Summary of Motion Analysis</vt:lpstr>
      <vt:lpstr>Disneyland with Nephews</vt:lpstr>
    </vt:vector>
  </TitlesOfParts>
  <Company>mvusd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4.1</dc:title>
  <dc:creator>Lewis, Deborah</dc:creator>
  <cp:lastModifiedBy>Lewis, Deborah</cp:lastModifiedBy>
  <cp:revision>11</cp:revision>
  <dcterms:created xsi:type="dcterms:W3CDTF">2013-12-17T15:47:59Z</dcterms:created>
  <dcterms:modified xsi:type="dcterms:W3CDTF">2014-02-18T19:50:52Z</dcterms:modified>
</cp:coreProperties>
</file>